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7" r:id="rId3"/>
    <p:sldId id="262" r:id="rId4"/>
    <p:sldId id="265" r:id="rId5"/>
    <p:sldId id="266" r:id="rId6"/>
    <p:sldId id="267" r:id="rId7"/>
    <p:sldId id="268" r:id="rId8"/>
    <p:sldId id="269" r:id="rId9"/>
    <p:sldId id="271"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Broadbent" initials="T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93" d="100"/>
          <a:sy n="93" d="100"/>
        </p:scale>
        <p:origin x="110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B6C23-A471-494D-B48F-5F3ED12D66AD}" type="datetimeFigureOut">
              <a:rPr lang="en-US" smtClean="0"/>
              <a:t>5/22/20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C24F3-CFA4-463A-8290-0750900C21DC}" type="slidenum">
              <a:rPr lang="en-US" smtClean="0"/>
              <a:t>‹#›</a:t>
            </a:fld>
            <a:endParaRPr lang="en-US"/>
          </a:p>
        </p:txBody>
      </p:sp>
    </p:spTree>
    <p:extLst>
      <p:ext uri="{BB962C8B-B14F-4D97-AF65-F5344CB8AC3E}">
        <p14:creationId xmlns:p14="http://schemas.microsoft.com/office/powerpoint/2010/main" val="272700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BAFF is currently being installed at Barkley Lock and Dam.</a:t>
            </a:r>
            <a:r>
              <a:rPr lang="en-US" baseline="0" dirty="0"/>
              <a:t>  This BAFF system is a joint project with a private vendor, USFWS, and partnering states.  The system uses sound, bubbles, and light to deter Asian carp from entering the lock and accessing Barkley and Kentucky reservoirs.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951EC-C445-49BE-86C5-90AECD7E8C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17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C1AC-9414-44F9-808D-B74051662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00EA6-AE17-4047-8AE4-B303DCC2DC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3C242-FE01-44F8-A1FA-CDB64663BBAE}"/>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5" name="Footer Placeholder 4">
            <a:extLst>
              <a:ext uri="{FF2B5EF4-FFF2-40B4-BE49-F238E27FC236}">
                <a16:creationId xmlns:a16="http://schemas.microsoft.com/office/drawing/2014/main" id="{1E7945CF-44FC-41FF-88B1-636D7C55B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6577E-ED3A-4CAD-A4FF-E2098257EE6E}"/>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368231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6CF8-8B05-4E36-A59E-20344E4BE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878CB-D206-4CEA-A8F0-3CEB08F8BE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A9F75-39A4-4FDA-9BC9-CCBAABBA9E6D}"/>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5" name="Footer Placeholder 4">
            <a:extLst>
              <a:ext uri="{FF2B5EF4-FFF2-40B4-BE49-F238E27FC236}">
                <a16:creationId xmlns:a16="http://schemas.microsoft.com/office/drawing/2014/main" id="{2901AFBB-467E-4856-8CED-6C23C8822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9BAAA-A13C-4D35-B493-3A8D0B7BE8EC}"/>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20183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75BB-AB21-4B1A-972A-C7EA7FF055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8DD2-EC92-4899-B452-DB7B98518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18206-7C11-4D88-A0E2-72E7FD67D981}"/>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5" name="Footer Placeholder 4">
            <a:extLst>
              <a:ext uri="{FF2B5EF4-FFF2-40B4-BE49-F238E27FC236}">
                <a16:creationId xmlns:a16="http://schemas.microsoft.com/office/drawing/2014/main" id="{A23E3BD5-24E4-4F2C-A6AD-4ADD712ED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D86E4-A4C4-4DC5-B360-A582FFF4B7CB}"/>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391390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5D8C06-BB38-47F8-8D0A-E58F4CE37D88}"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65728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D8C06-BB38-47F8-8D0A-E58F4CE37D88}"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2697441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5D8C06-BB38-47F8-8D0A-E58F4CE37D88}"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1115934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5D8C06-BB38-47F8-8D0A-E58F4CE37D88}"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190168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5D8C06-BB38-47F8-8D0A-E58F4CE37D88}" type="datetimeFigureOut">
              <a:rPr lang="en-US" smtClean="0"/>
              <a:t>5/22/20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3117756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5D8C06-BB38-47F8-8D0A-E58F4CE37D88}" type="datetimeFigureOut">
              <a:rPr lang="en-US" smtClean="0"/>
              <a:t>5/22/20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404621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D8C06-BB38-47F8-8D0A-E58F4CE37D88}" type="datetimeFigureOut">
              <a:rPr lang="en-US" smtClean="0"/>
              <a:t>5/22/20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994628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5D8C06-BB38-47F8-8D0A-E58F4CE37D88}"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159507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48DB-E2C6-419D-8887-617D8DD811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20A5F-8E69-4FF8-913D-AC7E3ED8F4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09F56-909A-4D96-A456-8EEB31A10529}"/>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5" name="Footer Placeholder 4">
            <a:extLst>
              <a:ext uri="{FF2B5EF4-FFF2-40B4-BE49-F238E27FC236}">
                <a16:creationId xmlns:a16="http://schemas.microsoft.com/office/drawing/2014/main" id="{B0610249-72D8-4710-AB8E-F6A1081C9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56257-9456-49A2-B61D-D9B6A1334323}"/>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141317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5D8C06-BB38-47F8-8D0A-E58F4CE37D88}" type="datetimeFigureOut">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406033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D8C06-BB38-47F8-8D0A-E58F4CE37D88}"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3889639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D8C06-BB38-47F8-8D0A-E58F4CE37D88}" type="datetimeFigureOut">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C213C-9509-472F-9143-F79A58CAE12D}" type="slidenum">
              <a:rPr lang="en-US" smtClean="0"/>
              <a:t>‹#›</a:t>
            </a:fld>
            <a:endParaRPr lang="en-US"/>
          </a:p>
        </p:txBody>
      </p:sp>
    </p:spTree>
    <p:extLst>
      <p:ext uri="{BB962C8B-B14F-4D97-AF65-F5344CB8AC3E}">
        <p14:creationId xmlns:p14="http://schemas.microsoft.com/office/powerpoint/2010/main" val="191946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C765-7923-42A4-90AC-59C58F5B1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6818BB-5816-4E78-823E-7D583B756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5EB22-8F59-47E6-92F4-893DD2BA59A6}"/>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5" name="Footer Placeholder 4">
            <a:extLst>
              <a:ext uri="{FF2B5EF4-FFF2-40B4-BE49-F238E27FC236}">
                <a16:creationId xmlns:a16="http://schemas.microsoft.com/office/drawing/2014/main" id="{80D16B9A-D012-4D31-AAA3-FF36ADE4B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00720-5AC5-46BC-AFD7-CBE3EFED3C86}"/>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102880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C4B3-1D37-4864-BFEA-D2A16300F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6344C-9A69-4221-8FA8-989E626842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F5A186-C5C7-43E2-8540-A3894AA33A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0E01A0-9AD4-4F38-8A9E-7649FB6E5926}"/>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6" name="Footer Placeholder 5">
            <a:extLst>
              <a:ext uri="{FF2B5EF4-FFF2-40B4-BE49-F238E27FC236}">
                <a16:creationId xmlns:a16="http://schemas.microsoft.com/office/drawing/2014/main" id="{39CD9413-3219-49B8-BE46-2AD0215D44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4599F-221E-48A2-8DAD-A2CA97214495}"/>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25268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436F-F101-4C1A-92B9-549B232A71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F64F05-1C36-4FC7-93D6-3E93EBDF8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591698-DCB3-4A6B-924C-ACA969C74E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03B140-CB9A-435D-91D5-815633FA2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6553E4-DB55-4A87-A43B-323095B2F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0473D-0AF3-4776-9D37-B06EE6FC6FCD}"/>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8" name="Footer Placeholder 7">
            <a:extLst>
              <a:ext uri="{FF2B5EF4-FFF2-40B4-BE49-F238E27FC236}">
                <a16:creationId xmlns:a16="http://schemas.microsoft.com/office/drawing/2014/main" id="{72030909-1708-4FC0-884B-C6957E316F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EF2348-3755-4459-A64D-AB8049B60293}"/>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248879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F07B-C9F2-4719-8252-A72B8008D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9E05BC-0D57-4B50-96F5-B0BCE752F824}"/>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4" name="Footer Placeholder 3">
            <a:extLst>
              <a:ext uri="{FF2B5EF4-FFF2-40B4-BE49-F238E27FC236}">
                <a16:creationId xmlns:a16="http://schemas.microsoft.com/office/drawing/2014/main" id="{67B5B405-1D1D-406F-8BAC-2FE187797C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64D37B-2439-463A-B82F-2C98E1042932}"/>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245930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67B8D-6138-464C-82EE-013EC801252C}"/>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3" name="Footer Placeholder 2">
            <a:extLst>
              <a:ext uri="{FF2B5EF4-FFF2-40B4-BE49-F238E27FC236}">
                <a16:creationId xmlns:a16="http://schemas.microsoft.com/office/drawing/2014/main" id="{F61C403A-2777-47CE-97D7-30EE732C82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4F1CD7-C898-4961-A9D2-90CC838C5D3A}"/>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102621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2AF1-2CC0-458F-998A-903F27CD8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36B649-3E47-483F-94B6-7F243548E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0307E-04D5-4B8E-A61A-9BA8A65A3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AC373-D22B-425F-B931-20CAB44E3CFC}"/>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6" name="Footer Placeholder 5">
            <a:extLst>
              <a:ext uri="{FF2B5EF4-FFF2-40B4-BE49-F238E27FC236}">
                <a16:creationId xmlns:a16="http://schemas.microsoft.com/office/drawing/2014/main" id="{E0B4B7E5-EEFB-4FED-AE4B-03D10F2BC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3C64D-04A6-42D5-B3C6-181836D1E960}"/>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46756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5BEF-FB9E-4058-8167-2FA6442DB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96170-85CB-4D12-B723-EA2EAAAD3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C6447C-309A-4573-9B79-BA04B656A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77784-06F9-4273-BF78-37F3C727E575}"/>
              </a:ext>
            </a:extLst>
          </p:cNvPr>
          <p:cNvSpPr>
            <a:spLocks noGrp="1"/>
          </p:cNvSpPr>
          <p:nvPr>
            <p:ph type="dt" sz="half" idx="10"/>
          </p:nvPr>
        </p:nvSpPr>
        <p:spPr/>
        <p:txBody>
          <a:bodyPr/>
          <a:lstStyle/>
          <a:p>
            <a:fld id="{A46F46C1-EF69-43E8-BCF2-A4DA0118D42E}" type="datetimeFigureOut">
              <a:rPr lang="en-US" smtClean="0"/>
              <a:t>5/22/20</a:t>
            </a:fld>
            <a:endParaRPr lang="en-US"/>
          </a:p>
        </p:txBody>
      </p:sp>
      <p:sp>
        <p:nvSpPr>
          <p:cNvPr id="6" name="Footer Placeholder 5">
            <a:extLst>
              <a:ext uri="{FF2B5EF4-FFF2-40B4-BE49-F238E27FC236}">
                <a16:creationId xmlns:a16="http://schemas.microsoft.com/office/drawing/2014/main" id="{CD6A4DF4-1458-4286-A13C-77A9F4EB6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73E3A-08CB-4990-B112-7CEA126BB693}"/>
              </a:ext>
            </a:extLst>
          </p:cNvPr>
          <p:cNvSpPr>
            <a:spLocks noGrp="1"/>
          </p:cNvSpPr>
          <p:nvPr>
            <p:ph type="sldNum" sz="quarter" idx="12"/>
          </p:nvPr>
        </p:nvSpPr>
        <p:spPr/>
        <p:txBody>
          <a:bodyPr/>
          <a:lstStyle/>
          <a:p>
            <a:fld id="{411BFB82-102C-4536-95D6-AB8C25EFC38B}" type="slidenum">
              <a:rPr lang="en-US" smtClean="0"/>
              <a:t>‹#›</a:t>
            </a:fld>
            <a:endParaRPr lang="en-US"/>
          </a:p>
        </p:txBody>
      </p:sp>
    </p:spTree>
    <p:extLst>
      <p:ext uri="{BB962C8B-B14F-4D97-AF65-F5344CB8AC3E}">
        <p14:creationId xmlns:p14="http://schemas.microsoft.com/office/powerpoint/2010/main" val="228656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080339-EB06-411D-9DCA-2CE2932817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369440-4D90-45D2-B11A-EF6078D59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B7A0B-A355-4F43-B3E6-2D51B7528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46C1-EF69-43E8-BCF2-A4DA0118D42E}" type="datetimeFigureOut">
              <a:rPr lang="en-US" smtClean="0"/>
              <a:t>5/22/20</a:t>
            </a:fld>
            <a:endParaRPr lang="en-US"/>
          </a:p>
        </p:txBody>
      </p:sp>
      <p:sp>
        <p:nvSpPr>
          <p:cNvPr id="5" name="Footer Placeholder 4">
            <a:extLst>
              <a:ext uri="{FF2B5EF4-FFF2-40B4-BE49-F238E27FC236}">
                <a16:creationId xmlns:a16="http://schemas.microsoft.com/office/drawing/2014/main" id="{E4CBF990-951F-49F5-BE00-7C2DB1437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6EB0BD-9149-4C3F-93F9-BA13504513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BFB82-102C-4536-95D6-AB8C25EFC38B}" type="slidenum">
              <a:rPr lang="en-US" smtClean="0"/>
              <a:t>‹#›</a:t>
            </a:fld>
            <a:endParaRPr lang="en-US"/>
          </a:p>
        </p:txBody>
      </p:sp>
    </p:spTree>
    <p:extLst>
      <p:ext uri="{BB962C8B-B14F-4D97-AF65-F5344CB8AC3E}">
        <p14:creationId xmlns:p14="http://schemas.microsoft.com/office/powerpoint/2010/main" val="2021579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75D8C06-BB38-47F8-8D0A-E58F4CE37D88}" type="datetimeFigureOut">
              <a:rPr lang="en-US" smtClean="0"/>
              <a:t>5/22/20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85C213C-9509-472F-9143-F79A58CAE12D}" type="slidenum">
              <a:rPr lang="en-US" smtClean="0"/>
              <a:t>‹#›</a:t>
            </a:fld>
            <a:endParaRPr lang="en-US"/>
          </a:p>
        </p:txBody>
      </p:sp>
    </p:spTree>
    <p:extLst>
      <p:ext uri="{BB962C8B-B14F-4D97-AF65-F5344CB8AC3E}">
        <p14:creationId xmlns:p14="http://schemas.microsoft.com/office/powerpoint/2010/main" val="3892129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5722C4-B8FC-43F3-89D2-0B4967060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921001"/>
            <a:ext cx="10363200" cy="1470025"/>
          </a:xfrm>
        </p:spPr>
        <p:txBody>
          <a:bodyPr>
            <a:normAutofit fontScale="90000"/>
          </a:bodyPr>
          <a:lstStyle/>
          <a:p>
            <a:r>
              <a:rPr lang="en-US" b="1" dirty="0">
                <a:solidFill>
                  <a:schemeClr val="bg1"/>
                </a:solidFill>
              </a:rPr>
              <a:t>Fisheries Management </a:t>
            </a:r>
            <a:br>
              <a:rPr lang="en-US" b="1" dirty="0">
                <a:solidFill>
                  <a:schemeClr val="bg1"/>
                </a:solidFill>
              </a:rPr>
            </a:br>
            <a:r>
              <a:rPr lang="en-US" b="1" dirty="0">
                <a:solidFill>
                  <a:schemeClr val="bg1"/>
                </a:solidFill>
              </a:rPr>
              <a:t>Asian Carp Projects</a:t>
            </a:r>
          </a:p>
        </p:txBody>
      </p:sp>
      <p:sp>
        <p:nvSpPr>
          <p:cNvPr id="3" name="Subtitle 2"/>
          <p:cNvSpPr>
            <a:spLocks noGrp="1"/>
          </p:cNvSpPr>
          <p:nvPr>
            <p:ph type="subTitle" idx="1"/>
          </p:nvPr>
        </p:nvSpPr>
        <p:spPr>
          <a:xfrm>
            <a:off x="1828800" y="4648200"/>
            <a:ext cx="8534400" cy="1752600"/>
          </a:xfrm>
        </p:spPr>
        <p:txBody>
          <a:bodyPr/>
          <a:lstStyle/>
          <a:p>
            <a:r>
              <a:rPr lang="en-US" b="1" dirty="0">
                <a:solidFill>
                  <a:schemeClr val="bg1"/>
                </a:solidFill>
              </a:rPr>
              <a:t>Michael Clark</a:t>
            </a:r>
          </a:p>
          <a:p>
            <a:r>
              <a:rPr lang="en-US" b="1" dirty="0">
                <a:solidFill>
                  <a:schemeClr val="bg1"/>
                </a:solidFill>
              </a:rPr>
              <a:t>Reservoir Biologist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11"/>
            <a:ext cx="3759200" cy="284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00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7E8F1-80A3-4BE9-9433-B1A29F41E8EC}"/>
              </a:ext>
            </a:extLst>
          </p:cNvPr>
          <p:cNvSpPr>
            <a:spLocks noGrp="1"/>
          </p:cNvSpPr>
          <p:nvPr>
            <p:ph type="title"/>
          </p:nvPr>
        </p:nvSpPr>
        <p:spPr>
          <a:xfrm>
            <a:off x="838201" y="593075"/>
            <a:ext cx="6487670" cy="1325563"/>
          </a:xfrm>
        </p:spPr>
        <p:txBody>
          <a:bodyPr>
            <a:normAutofit/>
          </a:bodyPr>
          <a:lstStyle/>
          <a:p>
            <a:r>
              <a:rPr lang="en-US" b="1"/>
              <a:t>Barrier System</a:t>
            </a:r>
          </a:p>
        </p:txBody>
      </p:sp>
      <p:sp>
        <p:nvSpPr>
          <p:cNvPr id="4" name="Content Placeholder 3">
            <a:extLst>
              <a:ext uri="{FF2B5EF4-FFF2-40B4-BE49-F238E27FC236}">
                <a16:creationId xmlns:a16="http://schemas.microsoft.com/office/drawing/2014/main" id="{62A6E248-6120-4D3E-BA19-9198244480C5}"/>
              </a:ext>
            </a:extLst>
          </p:cNvPr>
          <p:cNvSpPr>
            <a:spLocks noGrp="1"/>
          </p:cNvSpPr>
          <p:nvPr>
            <p:ph idx="1"/>
          </p:nvPr>
        </p:nvSpPr>
        <p:spPr>
          <a:xfrm>
            <a:off x="838201" y="2053574"/>
            <a:ext cx="6487670" cy="4458061"/>
          </a:xfrm>
        </p:spPr>
        <p:txBody>
          <a:bodyPr>
            <a:normAutofit lnSpcReduction="10000"/>
          </a:bodyPr>
          <a:lstStyle/>
          <a:p>
            <a:r>
              <a:rPr lang="en-US" sz="2800" dirty="0"/>
              <a:t>The barrier utilizes sound, bubbles, and light to deter movement of Asian carp into and through the locks at Barkley Tailwater.</a:t>
            </a:r>
          </a:p>
          <a:p>
            <a:r>
              <a:rPr lang="en-US" sz="2800" dirty="0"/>
              <a:t>Asian carp are sensitive to sound at designated frequencies and the bubbles maintain that sound in the water column to the surface.</a:t>
            </a:r>
          </a:p>
          <a:p>
            <a:r>
              <a:rPr lang="en-US" sz="2800" dirty="0"/>
              <a:t>The barrier has been in operation since March 2020. </a:t>
            </a:r>
          </a:p>
          <a:p>
            <a:endParaRPr lang="en-US" sz="2200" dirty="0"/>
          </a:p>
        </p:txBody>
      </p:sp>
      <p:pic>
        <p:nvPicPr>
          <p:cNvPr id="8" name="Picture 7">
            <a:extLst>
              <a:ext uri="{FF2B5EF4-FFF2-40B4-BE49-F238E27FC236}">
                <a16:creationId xmlns:a16="http://schemas.microsoft.com/office/drawing/2014/main" id="{9D875BE3-A967-4ED1-B288-794A51DBBC97}"/>
              </a:ext>
            </a:extLst>
          </p:cNvPr>
          <p:cNvPicPr>
            <a:picLocks noChangeAspect="1"/>
          </p:cNvPicPr>
          <p:nvPr/>
        </p:nvPicPr>
        <p:blipFill rotWithShape="1">
          <a:blip r:embed="rId2">
            <a:extLst>
              <a:ext uri="{28A0092B-C50C-407E-A947-70E740481C1C}">
                <a14:useLocalDpi xmlns:a14="http://schemas.microsoft.com/office/drawing/2010/main" val="0"/>
              </a:ext>
            </a:extLst>
          </a:blip>
          <a:srcRect t="12812" r="2" b="42249"/>
          <a:stretch/>
        </p:blipFill>
        <p:spPr>
          <a:xfrm>
            <a:off x="7952248" y="601171"/>
            <a:ext cx="3995623" cy="2370466"/>
          </a:xfrm>
          <a:prstGeom prst="rect">
            <a:avLst/>
          </a:prstGeom>
        </p:spPr>
      </p:pic>
      <p:pic>
        <p:nvPicPr>
          <p:cNvPr id="2" name="Picture 1"/>
          <p:cNvPicPr>
            <a:picLocks noChangeAspect="1"/>
          </p:cNvPicPr>
          <p:nvPr/>
        </p:nvPicPr>
        <p:blipFill rotWithShape="1">
          <a:blip r:embed="rId3"/>
          <a:srcRect r="2" b="20900"/>
          <a:stretch/>
        </p:blipFill>
        <p:spPr>
          <a:xfrm>
            <a:off x="7952248" y="3929708"/>
            <a:ext cx="3995623" cy="2370450"/>
          </a:xfrm>
          <a:prstGeom prst="rect">
            <a:avLst/>
          </a:prstGeom>
        </p:spPr>
      </p:pic>
    </p:spTree>
    <p:extLst>
      <p:ext uri="{BB962C8B-B14F-4D97-AF65-F5344CB8AC3E}">
        <p14:creationId xmlns:p14="http://schemas.microsoft.com/office/powerpoint/2010/main" val="218184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F42A-8A52-4CEB-8EF8-A91E84AAC426}"/>
              </a:ext>
            </a:extLst>
          </p:cNvPr>
          <p:cNvSpPr>
            <a:spLocks noGrp="1"/>
          </p:cNvSpPr>
          <p:nvPr>
            <p:ph type="title"/>
          </p:nvPr>
        </p:nvSpPr>
        <p:spPr>
          <a:xfrm>
            <a:off x="838200" y="365125"/>
            <a:ext cx="10515600" cy="1325563"/>
          </a:xfrm>
        </p:spPr>
        <p:txBody>
          <a:bodyPr/>
          <a:lstStyle/>
          <a:p>
            <a:pPr algn="ctr"/>
            <a:r>
              <a:rPr lang="en-US" b="1">
                <a:latin typeface="Times New Roman" panose="02020603050405020304" pitchFamily="18" charset="0"/>
                <a:cs typeface="Times New Roman" panose="02020603050405020304" pitchFamily="18" charset="0"/>
              </a:rPr>
              <a:t>Asian Carp Projects </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589290-3DDA-46B8-B4B6-06756A63BC60}"/>
              </a:ext>
            </a:extLst>
          </p:cNvPr>
          <p:cNvSpPr>
            <a:spLocks noGrp="1"/>
          </p:cNvSpPr>
          <p:nvPr>
            <p:ph idx="1"/>
          </p:nvPr>
        </p:nvSpPr>
        <p:spPr>
          <a:ln>
            <a:solidFill>
              <a:schemeClr val="tx1"/>
            </a:solidFill>
          </a:ln>
        </p:spPr>
        <p:txBody>
          <a:bodyPr/>
          <a:lstStyle/>
          <a:p>
            <a:pPr marL="342900" lvl="0" indent="-342900">
              <a:lnSpc>
                <a:spcPct val="100000"/>
              </a:lnSpc>
              <a:spcBef>
                <a:spcPct val="20000"/>
              </a:spcBef>
            </a:pPr>
            <a:endParaRPr lang="en-US" sz="3200" dirty="0">
              <a:solidFill>
                <a:prstClr val="black"/>
              </a:solidFill>
              <a:latin typeface="Times New Roman" panose="02020603050405020304" pitchFamily="18" charset="0"/>
              <a:cs typeface="Times New Roman" panose="02020603050405020304" pitchFamily="18" charset="0"/>
            </a:endParaRPr>
          </a:p>
          <a:p>
            <a:pPr marL="342900" lvl="0" indent="-342900">
              <a:lnSpc>
                <a:spcPct val="100000"/>
              </a:lnSpc>
              <a:spcBef>
                <a:spcPct val="20000"/>
              </a:spcBef>
            </a:pPr>
            <a:r>
              <a:rPr lang="en-US" sz="3200" dirty="0">
                <a:solidFill>
                  <a:prstClr val="black"/>
                </a:solidFill>
                <a:latin typeface="Times New Roman" panose="02020603050405020304" pitchFamily="18" charset="0"/>
                <a:cs typeface="Times New Roman" panose="02020603050405020304" pitchFamily="18" charset="0"/>
              </a:rPr>
              <a:t>Asian Carp Harvest Incentive Program (ACHIP)</a:t>
            </a:r>
          </a:p>
          <a:p>
            <a:pPr marL="342900" lvl="0" indent="-342900">
              <a:lnSpc>
                <a:spcPct val="100000"/>
              </a:lnSpc>
              <a:spcBef>
                <a:spcPct val="20000"/>
              </a:spcBef>
            </a:pPr>
            <a:r>
              <a:rPr lang="en-US" sz="3200" dirty="0">
                <a:solidFill>
                  <a:prstClr val="black"/>
                </a:solidFill>
                <a:latin typeface="Times New Roman" panose="02020603050405020304" pitchFamily="18" charset="0"/>
                <a:cs typeface="Times New Roman" panose="02020603050405020304" pitchFamily="18" charset="0"/>
              </a:rPr>
              <a:t>Larval sampling to determine reproductive success</a:t>
            </a:r>
          </a:p>
          <a:p>
            <a:pPr marL="342900" lvl="0" indent="-342900">
              <a:lnSpc>
                <a:spcPct val="100000"/>
              </a:lnSpc>
              <a:spcBef>
                <a:spcPct val="20000"/>
              </a:spcBef>
            </a:pPr>
            <a:r>
              <a:rPr lang="en-US" sz="3200" dirty="0">
                <a:solidFill>
                  <a:prstClr val="black"/>
                </a:solidFill>
                <a:latin typeface="Times New Roman" panose="02020603050405020304" pitchFamily="18" charset="0"/>
                <a:cs typeface="Times New Roman" panose="02020603050405020304" pitchFamily="18" charset="0"/>
              </a:rPr>
              <a:t>Standard gill net sampling</a:t>
            </a:r>
          </a:p>
          <a:p>
            <a:pPr marL="342900" lvl="0" indent="-342900">
              <a:lnSpc>
                <a:spcPct val="100000"/>
              </a:lnSpc>
              <a:spcBef>
                <a:spcPct val="20000"/>
              </a:spcBef>
            </a:pPr>
            <a:r>
              <a:rPr lang="en-US" sz="3200" dirty="0">
                <a:solidFill>
                  <a:prstClr val="black"/>
                </a:solidFill>
                <a:latin typeface="Times New Roman" panose="02020603050405020304" pitchFamily="18" charset="0"/>
                <a:cs typeface="Times New Roman" panose="02020603050405020304" pitchFamily="18" charset="0"/>
              </a:rPr>
              <a:t>Tagging and movement study</a:t>
            </a:r>
          </a:p>
          <a:p>
            <a:pPr marL="342900" lvl="0" indent="-342900">
              <a:lnSpc>
                <a:spcPct val="100000"/>
              </a:lnSpc>
              <a:spcBef>
                <a:spcPct val="20000"/>
              </a:spcBef>
            </a:pPr>
            <a:r>
              <a:rPr lang="en-US" sz="3200" dirty="0">
                <a:solidFill>
                  <a:prstClr val="black"/>
                </a:solidFill>
                <a:latin typeface="Times New Roman" panose="02020603050405020304" pitchFamily="18" charset="0"/>
                <a:cs typeface="Times New Roman" panose="02020603050405020304" pitchFamily="18" charset="0"/>
              </a:rPr>
              <a:t>Barriers</a:t>
            </a:r>
          </a:p>
          <a:p>
            <a:endParaRPr lang="en-US" dirty="0"/>
          </a:p>
        </p:txBody>
      </p:sp>
    </p:spTree>
    <p:extLst>
      <p:ext uri="{BB962C8B-B14F-4D97-AF65-F5344CB8AC3E}">
        <p14:creationId xmlns:p14="http://schemas.microsoft.com/office/powerpoint/2010/main" val="148501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Asian Carp Harvest Incentive Program</a:t>
            </a:r>
            <a:br>
              <a:rPr lang="en-US" dirty="0"/>
            </a:br>
            <a:r>
              <a:rPr lang="en-US" dirty="0"/>
              <a:t>(ACHIP)</a:t>
            </a:r>
          </a:p>
        </p:txBody>
      </p:sp>
      <p:sp>
        <p:nvSpPr>
          <p:cNvPr id="3" name="Content Placeholder 2"/>
          <p:cNvSpPr>
            <a:spLocks noGrp="1"/>
          </p:cNvSpPr>
          <p:nvPr>
            <p:ph idx="1"/>
          </p:nvPr>
        </p:nvSpPr>
        <p:spPr/>
        <p:txBody>
          <a:bodyPr>
            <a:normAutofit fontScale="92500" lnSpcReduction="20000"/>
          </a:bodyPr>
          <a:lstStyle/>
          <a:p>
            <a:r>
              <a:rPr lang="en-US" dirty="0"/>
              <a:t>TWRA pays contracted commercial fishers and markets an additional </a:t>
            </a:r>
            <a:r>
              <a:rPr lang="en-US" dirty="0">
                <a:solidFill>
                  <a:prstClr val="black"/>
                </a:solidFill>
              </a:rPr>
              <a:t>$0.10 per pound for harvesting Asian Carp from Kentucky, Barkley, Cheatham, and Old Hickory reservoirs.</a:t>
            </a:r>
            <a:endParaRPr lang="en-US" dirty="0"/>
          </a:p>
          <a:p>
            <a:r>
              <a:rPr lang="en-US" dirty="0"/>
              <a:t>The commercial fisher receives $0.07 per pound above minimum market value of $0.13 and the wholesale fish market receives $0.03 per pound for keeping up with poundage harvested and submitting required paperwork.</a:t>
            </a:r>
          </a:p>
        </p:txBody>
      </p:sp>
    </p:spTree>
    <p:extLst>
      <p:ext uri="{BB962C8B-B14F-4D97-AF65-F5344CB8AC3E}">
        <p14:creationId xmlns:p14="http://schemas.microsoft.com/office/powerpoint/2010/main" val="150363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9696"/>
            <a:ext cx="10972800" cy="1143000"/>
          </a:xfrm>
        </p:spPr>
        <p:txBody>
          <a:bodyPr/>
          <a:lstStyle/>
          <a:p>
            <a:r>
              <a:rPr lang="en-US" dirty="0"/>
              <a:t>ACHIP</a:t>
            </a:r>
          </a:p>
        </p:txBody>
      </p:sp>
      <p:sp>
        <p:nvSpPr>
          <p:cNvPr id="3" name="Content Placeholder 2"/>
          <p:cNvSpPr>
            <a:spLocks noGrp="1"/>
          </p:cNvSpPr>
          <p:nvPr>
            <p:ph idx="1"/>
          </p:nvPr>
        </p:nvSpPr>
        <p:spPr>
          <a:xfrm>
            <a:off x="609600" y="954157"/>
            <a:ext cx="10972800" cy="5723734"/>
          </a:xfrm>
        </p:spPr>
        <p:txBody>
          <a:bodyPr>
            <a:noAutofit/>
          </a:bodyPr>
          <a:lstStyle/>
          <a:p>
            <a:r>
              <a:rPr lang="en-US" sz="2800" dirty="0"/>
              <a:t>To date approximately 4.0 million pounds have been removed from Kentucky and Barkley reservoirs through this program since September, 2018.</a:t>
            </a:r>
          </a:p>
          <a:p>
            <a:r>
              <a:rPr lang="en-US" sz="2800" dirty="0"/>
              <a:t>There are 3 participating markets with 16 contracted commercial fishermen.</a:t>
            </a:r>
          </a:p>
          <a:p>
            <a:r>
              <a:rPr lang="en-US" sz="2800" dirty="0"/>
              <a:t>TWRA assists further by supplying gill net webbing for commercial fisherman in the program.</a:t>
            </a:r>
          </a:p>
          <a:p>
            <a:r>
              <a:rPr lang="en-US" sz="2800" dirty="0"/>
              <a:t>Kentucky Department of Fish and Wildlife Resources has a similar program that has removed an additional 12.7 million pounds from Kentucky and Barkley reservoirs since 2013.</a:t>
            </a:r>
          </a:p>
          <a:p>
            <a:r>
              <a:rPr lang="en-US" sz="2800" dirty="0"/>
              <a:t>Amendments to the ACHIP program are currently being reviewed to provide additional funds to the wholesale market.  </a:t>
            </a:r>
          </a:p>
        </p:txBody>
      </p:sp>
    </p:spTree>
    <p:extLst>
      <p:ext uri="{BB962C8B-B14F-4D97-AF65-F5344CB8AC3E}">
        <p14:creationId xmlns:p14="http://schemas.microsoft.com/office/powerpoint/2010/main" val="405439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Larval Sampling to Determine Reproductive Success</a:t>
            </a:r>
          </a:p>
        </p:txBody>
      </p:sp>
      <p:sp>
        <p:nvSpPr>
          <p:cNvPr id="3" name="Content Placeholder 2"/>
          <p:cNvSpPr>
            <a:spLocks noGrp="1"/>
          </p:cNvSpPr>
          <p:nvPr>
            <p:ph idx="1"/>
          </p:nvPr>
        </p:nvSpPr>
        <p:spPr>
          <a:xfrm>
            <a:off x="609600" y="1600201"/>
            <a:ext cx="10972800" cy="5079999"/>
          </a:xfrm>
          <a:ln w="12700">
            <a:solidFill>
              <a:schemeClr val="tx1"/>
            </a:solidFill>
          </a:ln>
        </p:spPr>
        <p:txBody>
          <a:bodyPr>
            <a:normAutofit fontScale="92500" lnSpcReduction="10000"/>
          </a:bodyPr>
          <a:lstStyle/>
          <a:p>
            <a:pPr lvl="5" algn="just"/>
            <a:r>
              <a:rPr lang="en-US" dirty="0">
                <a:solidFill>
                  <a:prstClr val="black"/>
                </a:solidFill>
              </a:rPr>
              <a:t>2016 – 80 light trap sets</a:t>
            </a:r>
          </a:p>
          <a:p>
            <a:pPr lvl="5" algn="just"/>
            <a:r>
              <a:rPr lang="en-US" dirty="0">
                <a:solidFill>
                  <a:prstClr val="black"/>
                </a:solidFill>
              </a:rPr>
              <a:t>2017 – 230 light trap sets</a:t>
            </a:r>
          </a:p>
          <a:p>
            <a:pPr lvl="5" algn="just"/>
            <a:r>
              <a:rPr lang="en-US" dirty="0">
                <a:solidFill>
                  <a:prstClr val="black"/>
                </a:solidFill>
              </a:rPr>
              <a:t>             250 larval tows</a:t>
            </a:r>
          </a:p>
          <a:p>
            <a:pPr lvl="5" algn="just"/>
            <a:r>
              <a:rPr lang="en-US" dirty="0">
                <a:solidFill>
                  <a:prstClr val="black"/>
                </a:solidFill>
              </a:rPr>
              <a:t>2018 – 270 light trap sets</a:t>
            </a:r>
          </a:p>
          <a:p>
            <a:pPr lvl="5" algn="just"/>
            <a:r>
              <a:rPr lang="en-US" dirty="0">
                <a:solidFill>
                  <a:prstClr val="black"/>
                </a:solidFill>
              </a:rPr>
              <a:t>             300 larval tows</a:t>
            </a:r>
          </a:p>
          <a:p>
            <a:pPr lvl="5" algn="just"/>
            <a:r>
              <a:rPr lang="en-US" dirty="0">
                <a:solidFill>
                  <a:prstClr val="black"/>
                </a:solidFill>
              </a:rPr>
              <a:t>             55 mini </a:t>
            </a:r>
            <a:r>
              <a:rPr lang="en-US" dirty="0" err="1">
                <a:solidFill>
                  <a:prstClr val="black"/>
                </a:solidFill>
              </a:rPr>
              <a:t>fyke</a:t>
            </a:r>
            <a:r>
              <a:rPr lang="en-US" dirty="0">
                <a:solidFill>
                  <a:prstClr val="black"/>
                </a:solidFill>
              </a:rPr>
              <a:t> net sets</a:t>
            </a:r>
          </a:p>
          <a:p>
            <a:pPr lvl="5" algn="just"/>
            <a:r>
              <a:rPr lang="en-US" dirty="0">
                <a:solidFill>
                  <a:prstClr val="black"/>
                </a:solidFill>
              </a:rPr>
              <a:t>2019 – 280 light trap sets</a:t>
            </a:r>
          </a:p>
          <a:p>
            <a:pPr lvl="5" algn="just"/>
            <a:r>
              <a:rPr lang="en-US" dirty="0">
                <a:solidFill>
                  <a:prstClr val="black"/>
                </a:solidFill>
              </a:rPr>
              <a:t>             290 larval tows</a:t>
            </a:r>
          </a:p>
          <a:p>
            <a:pPr lvl="5" algn="just"/>
            <a:r>
              <a:rPr lang="en-US" dirty="0">
                <a:solidFill>
                  <a:prstClr val="black"/>
                </a:solidFill>
              </a:rPr>
              <a:t>             80 mini </a:t>
            </a:r>
            <a:r>
              <a:rPr lang="en-US" dirty="0" err="1">
                <a:solidFill>
                  <a:prstClr val="black"/>
                </a:solidFill>
              </a:rPr>
              <a:t>fyke</a:t>
            </a:r>
            <a:r>
              <a:rPr lang="en-US" dirty="0">
                <a:solidFill>
                  <a:prstClr val="black"/>
                </a:solidFill>
              </a:rPr>
              <a:t> net sets</a:t>
            </a:r>
          </a:p>
          <a:p>
            <a:pPr marL="0" lvl="0" indent="0" algn="ctr">
              <a:buNone/>
            </a:pPr>
            <a:r>
              <a:rPr lang="en-US" sz="3500" dirty="0">
                <a:solidFill>
                  <a:prstClr val="black"/>
                </a:solidFill>
              </a:rPr>
              <a:t>Asian Carp reproduction has not been </a:t>
            </a:r>
          </a:p>
          <a:p>
            <a:pPr marL="0" lvl="0" indent="0" algn="ctr">
              <a:buNone/>
            </a:pPr>
            <a:r>
              <a:rPr lang="en-US" sz="3500" dirty="0">
                <a:solidFill>
                  <a:prstClr val="black"/>
                </a:solidFill>
              </a:rPr>
              <a:t>documented in either reservoir since 2016.</a:t>
            </a:r>
          </a:p>
          <a:p>
            <a:endParaRPr lang="en-US" dirty="0"/>
          </a:p>
        </p:txBody>
      </p:sp>
      <p:pic>
        <p:nvPicPr>
          <p:cNvPr id="8" name="Picture 7">
            <a:extLst>
              <a:ext uri="{FF2B5EF4-FFF2-40B4-BE49-F238E27FC236}">
                <a16:creationId xmlns:a16="http://schemas.microsoft.com/office/drawing/2014/main" id="{E50B8079-B337-4D30-B988-76DE12A4B4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80" y="1728748"/>
            <a:ext cx="2953720" cy="2411452"/>
          </a:xfrm>
          <a:prstGeom prst="rect">
            <a:avLst/>
          </a:prstGeom>
        </p:spPr>
      </p:pic>
      <p:pic>
        <p:nvPicPr>
          <p:cNvPr id="9" name="Picture 8">
            <a:extLst>
              <a:ext uri="{FF2B5EF4-FFF2-40B4-BE49-F238E27FC236}">
                <a16:creationId xmlns:a16="http://schemas.microsoft.com/office/drawing/2014/main" id="{CF2C0DBA-6AFF-4770-86F9-B0155BCF74AA}"/>
              </a:ext>
            </a:extLst>
          </p:cNvPr>
          <p:cNvPicPr/>
          <p:nvPr/>
        </p:nvPicPr>
        <p:blipFill>
          <a:blip r:embed="rId3">
            <a:extLst>
              <a:ext uri="{28A0092B-C50C-407E-A947-70E740481C1C}">
                <a14:useLocalDpi xmlns:a14="http://schemas.microsoft.com/office/drawing/2010/main" val="0"/>
              </a:ext>
            </a:extLst>
          </a:blip>
          <a:stretch>
            <a:fillRect/>
          </a:stretch>
        </p:blipFill>
        <p:spPr>
          <a:xfrm>
            <a:off x="8257309" y="1902691"/>
            <a:ext cx="2641600" cy="3249172"/>
          </a:xfrm>
          <a:prstGeom prst="rect">
            <a:avLst/>
          </a:prstGeom>
          <a:ln>
            <a:solidFill>
              <a:srgbClr val="FF0000"/>
            </a:solidFill>
          </a:ln>
        </p:spPr>
      </p:pic>
      <p:pic>
        <p:nvPicPr>
          <p:cNvPr id="11" name="Picture 10">
            <a:extLst>
              <a:ext uri="{FF2B5EF4-FFF2-40B4-BE49-F238E27FC236}">
                <a16:creationId xmlns:a16="http://schemas.microsoft.com/office/drawing/2014/main" id="{F82BFE83-3955-4493-AC43-8CD38C0B55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80" y="4438294"/>
            <a:ext cx="2864510" cy="793293"/>
          </a:xfrm>
          <a:prstGeom prst="rect">
            <a:avLst/>
          </a:prstGeom>
        </p:spPr>
      </p:pic>
      <p:sp>
        <p:nvSpPr>
          <p:cNvPr id="12" name="TextBox 11">
            <a:extLst>
              <a:ext uri="{FF2B5EF4-FFF2-40B4-BE49-F238E27FC236}">
                <a16:creationId xmlns:a16="http://schemas.microsoft.com/office/drawing/2014/main" id="{1C0A9598-43EC-4277-ACE5-A851D7D92AE5}"/>
              </a:ext>
            </a:extLst>
          </p:cNvPr>
          <p:cNvSpPr txBox="1"/>
          <p:nvPr/>
        </p:nvSpPr>
        <p:spPr>
          <a:xfrm>
            <a:off x="8724349" y="4777616"/>
            <a:ext cx="1707519" cy="369332"/>
          </a:xfrm>
          <a:prstGeom prst="rect">
            <a:avLst/>
          </a:prstGeom>
          <a:noFill/>
        </p:spPr>
        <p:txBody>
          <a:bodyPr wrap="none" rtlCol="0">
            <a:spAutoFit/>
          </a:bodyPr>
          <a:lstStyle/>
          <a:p>
            <a:r>
              <a:rPr lang="en-US" dirty="0">
                <a:solidFill>
                  <a:schemeClr val="bg1"/>
                </a:solidFill>
              </a:rPr>
              <a:t>Larval Light Trap</a:t>
            </a:r>
          </a:p>
        </p:txBody>
      </p:sp>
      <p:sp>
        <p:nvSpPr>
          <p:cNvPr id="13" name="TextBox 12">
            <a:extLst>
              <a:ext uri="{FF2B5EF4-FFF2-40B4-BE49-F238E27FC236}">
                <a16:creationId xmlns:a16="http://schemas.microsoft.com/office/drawing/2014/main" id="{AD9152E8-1781-47E5-A360-33E06143B24E}"/>
              </a:ext>
            </a:extLst>
          </p:cNvPr>
          <p:cNvSpPr txBox="1"/>
          <p:nvPr/>
        </p:nvSpPr>
        <p:spPr>
          <a:xfrm>
            <a:off x="1228436" y="3770868"/>
            <a:ext cx="1635256" cy="369332"/>
          </a:xfrm>
          <a:prstGeom prst="rect">
            <a:avLst/>
          </a:prstGeom>
          <a:noFill/>
        </p:spPr>
        <p:txBody>
          <a:bodyPr wrap="none" rtlCol="0">
            <a:spAutoFit/>
          </a:bodyPr>
          <a:lstStyle/>
          <a:p>
            <a:r>
              <a:rPr lang="en-US" dirty="0"/>
              <a:t>Larval tow boat</a:t>
            </a:r>
          </a:p>
        </p:txBody>
      </p:sp>
      <p:sp>
        <p:nvSpPr>
          <p:cNvPr id="14" name="TextBox 13">
            <a:extLst>
              <a:ext uri="{FF2B5EF4-FFF2-40B4-BE49-F238E27FC236}">
                <a16:creationId xmlns:a16="http://schemas.microsoft.com/office/drawing/2014/main" id="{1BD7484E-A029-4313-AAE4-2AEC7A7B7352}"/>
              </a:ext>
            </a:extLst>
          </p:cNvPr>
          <p:cNvSpPr txBox="1"/>
          <p:nvPr/>
        </p:nvSpPr>
        <p:spPr>
          <a:xfrm>
            <a:off x="2278596" y="4438294"/>
            <a:ext cx="1170192" cy="307777"/>
          </a:xfrm>
          <a:prstGeom prst="rect">
            <a:avLst/>
          </a:prstGeom>
          <a:noFill/>
        </p:spPr>
        <p:txBody>
          <a:bodyPr wrap="none" rtlCol="0">
            <a:spAutoFit/>
          </a:bodyPr>
          <a:lstStyle/>
          <a:p>
            <a:r>
              <a:rPr lang="en-US" sz="1400" dirty="0"/>
              <a:t>Mini </a:t>
            </a:r>
            <a:r>
              <a:rPr lang="en-US" sz="1400" dirty="0" err="1"/>
              <a:t>Fyke</a:t>
            </a:r>
            <a:r>
              <a:rPr lang="en-US" sz="1400" dirty="0"/>
              <a:t> net</a:t>
            </a:r>
          </a:p>
        </p:txBody>
      </p:sp>
    </p:spTree>
    <p:extLst>
      <p:ext uri="{BB962C8B-B14F-4D97-AF65-F5344CB8AC3E}">
        <p14:creationId xmlns:p14="http://schemas.microsoft.com/office/powerpoint/2010/main" val="140035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Standardized Gill Netting</a:t>
            </a:r>
          </a:p>
        </p:txBody>
      </p:sp>
      <p:sp>
        <p:nvSpPr>
          <p:cNvPr id="3" name="Content Placeholder 2"/>
          <p:cNvSpPr>
            <a:spLocks noGrp="1"/>
          </p:cNvSpPr>
          <p:nvPr>
            <p:ph idx="1"/>
          </p:nvPr>
        </p:nvSpPr>
        <p:spPr/>
        <p:txBody>
          <a:bodyPr>
            <a:normAutofit fontScale="85000" lnSpcReduction="10000"/>
          </a:bodyPr>
          <a:lstStyle/>
          <a:p>
            <a:r>
              <a:rPr lang="en-US" dirty="0"/>
              <a:t>To determine Asian Carp movement and leading edge distribution, standardized gill netting sample sites have been established in Kentucky and Barkley reservoirs.</a:t>
            </a:r>
          </a:p>
          <a:p>
            <a:r>
              <a:rPr lang="en-US" dirty="0"/>
              <a:t>Samples were collected in May, July, and November.</a:t>
            </a:r>
          </a:p>
          <a:p>
            <a:r>
              <a:rPr lang="en-US" dirty="0"/>
              <a:t>237 silver carp were collected in Kentucky Reservoir and 47 Silver Carp were collected in Barkley Reservoir during </a:t>
            </a:r>
            <a:r>
              <a:rPr lang="en-US"/>
              <a:t>sampling </a:t>
            </a:r>
            <a:r>
              <a:rPr lang="en-US" dirty="0"/>
              <a:t>e</a:t>
            </a:r>
            <a:r>
              <a:rPr lang="en-US"/>
              <a:t>fforts </a:t>
            </a:r>
            <a:r>
              <a:rPr lang="en-US" dirty="0"/>
              <a:t>in 2019.</a:t>
            </a:r>
          </a:p>
          <a:p>
            <a:r>
              <a:rPr lang="en-US" dirty="0"/>
              <a:t>Grass Carp and Bighead Carp were also collected.</a:t>
            </a:r>
          </a:p>
        </p:txBody>
      </p:sp>
    </p:spTree>
    <p:extLst>
      <p:ext uri="{BB962C8B-B14F-4D97-AF65-F5344CB8AC3E}">
        <p14:creationId xmlns:p14="http://schemas.microsoft.com/office/powerpoint/2010/main" val="402366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Tagging and Movement Study</a:t>
            </a:r>
          </a:p>
        </p:txBody>
      </p:sp>
      <p:sp>
        <p:nvSpPr>
          <p:cNvPr id="3" name="Content Placeholder 2"/>
          <p:cNvSpPr>
            <a:spLocks noGrp="1"/>
          </p:cNvSpPr>
          <p:nvPr>
            <p:ph idx="1"/>
          </p:nvPr>
        </p:nvSpPr>
        <p:spPr/>
        <p:txBody>
          <a:bodyPr>
            <a:normAutofit fontScale="77500" lnSpcReduction="20000"/>
          </a:bodyPr>
          <a:lstStyle/>
          <a:p>
            <a:r>
              <a:rPr lang="en-US" dirty="0"/>
              <a:t>A joint effort between the states of Alabama, Mississippi, Tennessee, and Kentucky Wildlife agencies. Murray State University, Tennessee Tech University, and Mississippi State University are also involved with data collection and data analyses.  </a:t>
            </a:r>
          </a:p>
          <a:p>
            <a:r>
              <a:rPr lang="en-US" dirty="0"/>
              <a:t>30+ receivers have been placed throughout Tennessee and Cumberland river systems from Kentucky and Barkley dams to as far upstream as Guntersville Dam.</a:t>
            </a:r>
          </a:p>
          <a:p>
            <a:r>
              <a:rPr lang="en-US" dirty="0"/>
              <a:t>Over 400 fish have been tagged throughout the Tennessee River system.</a:t>
            </a:r>
          </a:p>
          <a:p>
            <a:endParaRPr lang="en-US" dirty="0"/>
          </a:p>
        </p:txBody>
      </p:sp>
    </p:spTree>
    <p:extLst>
      <p:ext uri="{BB962C8B-B14F-4D97-AF65-F5344CB8AC3E}">
        <p14:creationId xmlns:p14="http://schemas.microsoft.com/office/powerpoint/2010/main" val="276844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a:t>
            </a:r>
          </a:p>
        </p:txBody>
      </p:sp>
      <p:sp>
        <p:nvSpPr>
          <p:cNvPr id="3" name="Content Placeholder 2"/>
          <p:cNvSpPr>
            <a:spLocks noGrp="1"/>
          </p:cNvSpPr>
          <p:nvPr>
            <p:ph idx="1"/>
          </p:nvPr>
        </p:nvSpPr>
        <p:spPr/>
        <p:txBody>
          <a:bodyPr>
            <a:normAutofit fontScale="77500" lnSpcReduction="20000"/>
          </a:bodyPr>
          <a:lstStyle/>
          <a:p>
            <a:r>
              <a:rPr lang="en-US" dirty="0"/>
              <a:t>U. S. Fish and Wildlife Service and partnering states have purchased a Bio Acoustic Fish Fence System (BAFF)to be installed at Barkley Lock for a study in deterring fish with sound, bubble curtains, and light.</a:t>
            </a:r>
          </a:p>
          <a:p>
            <a:r>
              <a:rPr lang="en-US" dirty="0"/>
              <a:t>U. S. Geological Survey has developed deterrent systems as well to study the effectiveness of inhibiting the upstream migration through locks.</a:t>
            </a:r>
          </a:p>
          <a:p>
            <a:r>
              <a:rPr lang="en-US" dirty="0" err="1"/>
              <a:t>Nickajack</a:t>
            </a:r>
            <a:r>
              <a:rPr lang="en-US" dirty="0"/>
              <a:t>, Pickwick, and Reelfoot dam structures are being considered as additional potential test sights for these systems.</a:t>
            </a:r>
          </a:p>
        </p:txBody>
      </p:sp>
    </p:spTree>
    <p:extLst>
      <p:ext uri="{BB962C8B-B14F-4D97-AF65-F5344CB8AC3E}">
        <p14:creationId xmlns:p14="http://schemas.microsoft.com/office/powerpoint/2010/main" val="283143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
            <a:ext cx="12192000" cy="685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517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633</Words>
  <Application>Microsoft Macintosh PowerPoint</Application>
  <PresentationFormat>Widescreen</PresentationFormat>
  <Paragraphs>53</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Times New Roman</vt:lpstr>
      <vt:lpstr>Office Theme</vt:lpstr>
      <vt:lpstr>1_Office Theme</vt:lpstr>
      <vt:lpstr>Fisheries Management  Asian Carp Projects</vt:lpstr>
      <vt:lpstr>Asian Carp Projects </vt:lpstr>
      <vt:lpstr>Asian Carp Harvest Incentive Program (ACHIP)</vt:lpstr>
      <vt:lpstr>ACHIP</vt:lpstr>
      <vt:lpstr>Larval Sampling to Determine Reproductive Success</vt:lpstr>
      <vt:lpstr>Standardized Gill Netting</vt:lpstr>
      <vt:lpstr>Tagging and Movement Study</vt:lpstr>
      <vt:lpstr>Barriers</vt:lpstr>
      <vt:lpstr>PowerPoint Presentation</vt:lpstr>
      <vt:lpstr>Barrier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Fisheries Management  Kentucky  Reservoir</dc:title>
  <dc:creator>Tim Broadbent</dc:creator>
  <cp:lastModifiedBy>Karin Landers</cp:lastModifiedBy>
  <cp:revision>25</cp:revision>
  <dcterms:created xsi:type="dcterms:W3CDTF">2020-04-13T17:13:04Z</dcterms:created>
  <dcterms:modified xsi:type="dcterms:W3CDTF">2020-05-22T22:33:32Z</dcterms:modified>
</cp:coreProperties>
</file>